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69" r:id="rId2"/>
  </p:sldMasterIdLst>
  <p:notesMasterIdLst>
    <p:notesMasterId r:id="rId14"/>
  </p:notesMasterIdLst>
  <p:handoutMasterIdLst>
    <p:handoutMasterId r:id="rId15"/>
  </p:handoutMasterIdLst>
  <p:sldIdLst>
    <p:sldId id="256" r:id="rId3"/>
    <p:sldId id="430" r:id="rId4"/>
    <p:sldId id="434" r:id="rId5"/>
    <p:sldId id="393" r:id="rId6"/>
    <p:sldId id="394" r:id="rId7"/>
    <p:sldId id="426" r:id="rId8"/>
    <p:sldId id="398" r:id="rId9"/>
    <p:sldId id="431" r:id="rId10"/>
    <p:sldId id="435" r:id="rId11"/>
    <p:sldId id="436" r:id="rId12"/>
    <p:sldId id="382" r:id="rId13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1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9727"/>
    <a:srgbClr val="CC3399"/>
    <a:srgbClr val="E27A08"/>
    <a:srgbClr val="D7B213"/>
    <a:srgbClr val="E12719"/>
    <a:srgbClr val="FF5050"/>
    <a:srgbClr val="D34C27"/>
    <a:srgbClr val="CC0000"/>
    <a:srgbClr val="D03606"/>
    <a:srgbClr val="00E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Stile 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18" autoAdjust="0"/>
    <p:restoredTop sz="90053" autoAdjust="0"/>
  </p:normalViewPr>
  <p:slideViewPr>
    <p:cSldViewPr>
      <p:cViewPr>
        <p:scale>
          <a:sx n="70" d="100"/>
          <a:sy n="70" d="100"/>
        </p:scale>
        <p:origin x="-1554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Grafico!$C$1</c:f>
              <c:strCache>
                <c:ptCount val="1"/>
                <c:pt idx="0">
                  <c:v>Video ADV  
Podcasting video/Video Banner  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Grafico!$A$2:$A$16</c:f>
              <c:strCache>
                <c:ptCount val="15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</c:strCache>
            </c:strRef>
          </c:cat>
          <c:val>
            <c:numRef>
              <c:f>Grafico!$C$2:$C$16</c:f>
              <c:numCache>
                <c:formatCode>0.0%</c:formatCode>
                <c:ptCount val="15"/>
                <c:pt idx="0">
                  <c:v>0.41159594646471559</c:v>
                </c:pt>
                <c:pt idx="1">
                  <c:v>0.36689331587720286</c:v>
                </c:pt>
                <c:pt idx="2">
                  <c:v>0.41085702647143535</c:v>
                </c:pt>
                <c:pt idx="3">
                  <c:v>0.3662674411708865</c:v>
                </c:pt>
                <c:pt idx="4">
                  <c:v>0.32557601041561135</c:v>
                </c:pt>
                <c:pt idx="5">
                  <c:v>0.35041929364790819</c:v>
                </c:pt>
                <c:pt idx="6">
                  <c:v>0.3049630891390514</c:v>
                </c:pt>
                <c:pt idx="7">
                  <c:v>0.36229049865310148</c:v>
                </c:pt>
                <c:pt idx="8">
                  <c:v>0.38766897285861884</c:v>
                </c:pt>
                <c:pt idx="9">
                  <c:v>0.37360024855172663</c:v>
                </c:pt>
                <c:pt idx="10">
                  <c:v>0.33790301063578693</c:v>
                </c:pt>
                <c:pt idx="11">
                  <c:v>0.37033297002246407</c:v>
                </c:pt>
                <c:pt idx="12" formatCode="General">
                  <c:v>0</c:v>
                </c:pt>
                <c:pt idx="13">
                  <c:v>0.25992758885101364</c:v>
                </c:pt>
                <c:pt idx="14">
                  <c:v>0.28371490260347865</c:v>
                </c:pt>
              </c:numCache>
            </c:numRef>
          </c:val>
        </c:ser>
        <c:ser>
          <c:idx val="1"/>
          <c:order val="1"/>
          <c:tx>
            <c:strRef>
              <c:f>Grafico!$B$1</c:f>
              <c:strCache>
                <c:ptCount val="1"/>
                <c:pt idx="0">
                  <c:v>Video ADV
Pre-Mid-Post Roll </c:v>
                </c:pt>
              </c:strCache>
            </c:strRef>
          </c:tx>
          <c:spPr>
            <a:solidFill>
              <a:srgbClr val="0D9727"/>
            </a:solidFill>
          </c:spPr>
          <c:invertIfNegative val="0"/>
          <c:cat>
            <c:strRef>
              <c:f>Grafico!$A$2:$A$16</c:f>
              <c:strCache>
                <c:ptCount val="15"/>
                <c:pt idx="0">
                  <c:v>gen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mag</c:v>
                </c:pt>
                <c:pt idx="5">
                  <c:v>giu</c:v>
                </c:pt>
                <c:pt idx="6">
                  <c:v>lug</c:v>
                </c:pt>
                <c:pt idx="7">
                  <c:v>ago</c:v>
                </c:pt>
                <c:pt idx="8">
                  <c:v>set</c:v>
                </c:pt>
                <c:pt idx="9">
                  <c:v>ott</c:v>
                </c:pt>
                <c:pt idx="10">
                  <c:v>nov</c:v>
                </c:pt>
                <c:pt idx="11">
                  <c:v>dic</c:v>
                </c:pt>
                <c:pt idx="12">
                  <c:v>-</c:v>
                </c:pt>
                <c:pt idx="13">
                  <c:v>gen</c:v>
                </c:pt>
                <c:pt idx="14">
                  <c:v>feb</c:v>
                </c:pt>
              </c:strCache>
            </c:strRef>
          </c:cat>
          <c:val>
            <c:numRef>
              <c:f>Grafico!$B$2:$B$16</c:f>
              <c:numCache>
                <c:formatCode>0.0%</c:formatCode>
                <c:ptCount val="15"/>
                <c:pt idx="0">
                  <c:v>0.58840405353528435</c:v>
                </c:pt>
                <c:pt idx="1">
                  <c:v>0.63310668412279714</c:v>
                </c:pt>
                <c:pt idx="2">
                  <c:v>0.58914297352856482</c:v>
                </c:pt>
                <c:pt idx="3">
                  <c:v>0.6337325588291135</c:v>
                </c:pt>
                <c:pt idx="4">
                  <c:v>0.67442398958438854</c:v>
                </c:pt>
                <c:pt idx="5">
                  <c:v>0.64958070635209164</c:v>
                </c:pt>
                <c:pt idx="6">
                  <c:v>0.69503691086094854</c:v>
                </c:pt>
                <c:pt idx="7">
                  <c:v>0.63770950134689863</c:v>
                </c:pt>
                <c:pt idx="8">
                  <c:v>0.61233102714138121</c:v>
                </c:pt>
                <c:pt idx="9">
                  <c:v>0.62639975144827342</c:v>
                </c:pt>
                <c:pt idx="10">
                  <c:v>0.66209698936421302</c:v>
                </c:pt>
                <c:pt idx="11">
                  <c:v>0.62966702997753599</c:v>
                </c:pt>
                <c:pt idx="12" formatCode="General">
                  <c:v>0</c:v>
                </c:pt>
                <c:pt idx="13">
                  <c:v>0.74007241114898648</c:v>
                </c:pt>
                <c:pt idx="14">
                  <c:v>0.71628509739652135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5030912"/>
        <c:axId val="35032448"/>
      </c:barChart>
      <c:catAx>
        <c:axId val="35030912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crossAx val="35032448"/>
        <c:crosses val="autoZero"/>
        <c:auto val="1"/>
        <c:lblAlgn val="ctr"/>
        <c:lblOffset val="100"/>
        <c:tickLblSkip val="1"/>
        <c:noMultiLvlLbl val="1"/>
      </c:catAx>
      <c:valAx>
        <c:axId val="35032448"/>
        <c:scaling>
          <c:orientation val="minMax"/>
          <c:max val="1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spPr>
          <a:ln w="9525">
            <a:noFill/>
          </a:ln>
        </c:spPr>
        <c:crossAx val="350309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3398255773959151"/>
          <c:y val="0.91148981988224509"/>
          <c:w val="0.54580707306407361"/>
          <c:h val="8.851018011775493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0.80494</cdr:x>
      <cdr:y>0.01799</cdr:y>
    </cdr:from>
    <cdr:to>
      <cdr:x>0.85801</cdr:x>
      <cdr:y>0.88824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6552727" y="86715"/>
          <a:ext cx="432048" cy="419476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FB1385D0-92F9-46B7-84B9-A200D20658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855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98" tIns="45749" rIns="91498" bIns="4574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C24033AF-6ED7-4880-93D4-1FD554FF21C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8021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EF8F52-A37D-45AB-B750-445EDD2FE0EB}" type="slidenum">
              <a:rPr lang="it-IT" smtClean="0"/>
              <a:pPr>
                <a:defRPr/>
              </a:pPr>
              <a:t>2</a:t>
            </a:fld>
            <a:endParaRPr lang="it-IT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942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3170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133600" cy="5211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74638"/>
            <a:ext cx="62484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43616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52400" y="1371600"/>
            <a:ext cx="77724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58155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825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588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048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5226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107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578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98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4314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5206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813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036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9086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838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8278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7996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6691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80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60339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4501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Box 8"/>
          <p:cNvSpPr txBox="1"/>
          <p:nvPr userDrawn="1"/>
        </p:nvSpPr>
        <p:spPr>
          <a:xfrm>
            <a:off x="164176" y="6283326"/>
            <a:ext cx="391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83005305-56AA-41FB-8E52-9E09D388040D}" type="slidenum">
              <a:rPr lang="it-IT" sz="1000" b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pPr algn="r"/>
              <a:t>‹N›</a:t>
            </a:fld>
            <a:endParaRPr lang="it-IT" sz="1000" b="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818957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371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</p:txBody>
      </p:sp>
      <p:pic>
        <p:nvPicPr>
          <p:cNvPr id="4" name="Picture 2" descr="C:\MARKETING\PROGETTI\PPT REPLY TEMPLATE\elements\omini tutti colori 3d\green\reply_3d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8327782" y="6039136"/>
            <a:ext cx="664033" cy="7191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720B-6D24-4621-8DE8-F307F7949622}" type="datetimeFigureOut">
              <a:rPr lang="it-IT" smtClean="0"/>
              <a:t>22/03/2016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FC42-1A74-42A0-8A54-8BC06E0F81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88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81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../Internet_Totale_Febbraio_2013.xlsx#Presentazione!C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1331912" y="1700808"/>
            <a:ext cx="6984504" cy="1584176"/>
          </a:xfr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PRESENTAZIONE 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DATI FEBBRAIO 2016</a:t>
            </a:r>
            <a:b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OSSERVATORIO FCP- ASSOINTERNET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5876925"/>
            <a:ext cx="4959350" cy="6477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</a:pPr>
            <a:endParaRPr lang="it-IT" altLang="it-IT" sz="1800" smtClean="0"/>
          </a:p>
          <a:p>
            <a:pPr eaLnBrk="1" hangingPunct="1"/>
            <a:endParaRPr lang="it-IT" altLang="it-IT" sz="1800" dirty="0" smtClean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595260"/>
            <a:ext cx="4217987" cy="2282012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t="14444" r="74382" b="72963"/>
          <a:stretch>
            <a:fillRect/>
          </a:stretch>
        </p:blipFill>
        <p:spPr bwMode="auto">
          <a:xfrm>
            <a:off x="7020123" y="530781"/>
            <a:ext cx="1584325" cy="863600"/>
          </a:xfrm>
          <a:prstGeom prst="rect">
            <a:avLst/>
          </a:prstGeom>
          <a:noFill/>
          <a:ln w="190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2133600" y="6092825"/>
            <a:ext cx="4959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FontTx/>
              <a:buNone/>
            </a:pPr>
            <a:r>
              <a:rPr lang="it-IT" altLang="it-IT" sz="2000" b="0" dirty="0">
                <a:latin typeface="Arial" panose="020B0604020202020204" pitchFamily="34" charset="0"/>
                <a:cs typeface="Arial" panose="020B0604020202020204" pitchFamily="34" charset="0"/>
              </a:rPr>
              <a:t>Milano, </a:t>
            </a:r>
            <a:r>
              <a:rPr lang="it-IT" altLang="it-IT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23 marzo 2016</a:t>
            </a: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endParaRPr lang="it-IT" altLang="it-IT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1.000) – Peso % sul totale fatturato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2016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22492"/>
              </p:ext>
            </p:extLst>
          </p:nvPr>
        </p:nvGraphicFramePr>
        <p:xfrm>
          <a:off x="755577" y="764704"/>
          <a:ext cx="7632847" cy="3928521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080119"/>
                <a:gridCol w="792088"/>
                <a:gridCol w="792088"/>
                <a:gridCol w="864096"/>
                <a:gridCol w="792088"/>
                <a:gridCol w="864096"/>
                <a:gridCol w="792088"/>
                <a:gridCol w="792088"/>
                <a:gridCol w="864096"/>
              </a:tblGrid>
              <a:tr h="86409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 smtClean="0">
                          <a:effectLst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A:</a:t>
                      </a:r>
                      <a:b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40.000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B:</a:t>
                      </a:r>
                      <a:b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40.000 - 20.000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C:</a:t>
                      </a:r>
                      <a:b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20.000 - 9.000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D:</a:t>
                      </a:r>
                      <a:b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9.000 - 7.000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E:</a:t>
                      </a:r>
                      <a:b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7.000 - 5.000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F:</a:t>
                      </a:r>
                      <a:b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5.000 - 2.000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G:</a:t>
                      </a:r>
                      <a:b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 smtClean="0">
                          <a:effectLst/>
                        </a:rPr>
                        <a:t>Tot. Mese 2016</a:t>
                      </a:r>
                    </a:p>
                    <a:p>
                      <a:pPr algn="ctr" rtl="0" fontAlgn="ctr"/>
                      <a:r>
                        <a:rPr lang="it-IT" sz="1200" u="none" strike="noStrike" dirty="0" smtClean="0">
                          <a:effectLst/>
                        </a:rPr>
                        <a:t> Valore </a:t>
                      </a:r>
                      <a:r>
                        <a:rPr lang="it-IT" sz="1200" u="none" strike="noStrike" dirty="0">
                          <a:effectLst/>
                        </a:rPr>
                        <a:t>%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629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 smtClean="0">
                          <a:effectLst/>
                        </a:rPr>
                        <a:t>N° Aziende Dichiaranti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99CC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D9727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it-IT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863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MESE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CRESCITA % DEL FATTURATO </a:t>
                      </a:r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1" u="none" strike="noStrike" dirty="0" smtClean="0">
                          <a:effectLst/>
                          <a:latin typeface="+mn-lt"/>
                        </a:rPr>
                        <a:t>PER MESE </a:t>
                      </a:r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2016 SUL 2015 </a:t>
                      </a:r>
                    </a:p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DELLE 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AZIENDE DELLA FASCIA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9603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Gennaio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3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-38,8%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3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MESE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PESO DEL FATTURATO  </a:t>
                      </a:r>
                      <a:r>
                        <a:rPr lang="it-IT" sz="1200" b="1" u="none" strike="noStrike" dirty="0" smtClean="0">
                          <a:effectLst/>
                          <a:latin typeface="+mn-lt"/>
                        </a:rPr>
                        <a:t>PER MESE</a:t>
                      </a:r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 DELLE AZIENDE </a:t>
                      </a:r>
                    </a:p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DELLA FASCIA SUL TOTALE FATTURATO 2016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495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Gennaio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95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908375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7772400" cy="11525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</a:t>
            </a:r>
          </a:p>
          <a:p>
            <a:pPr algn="ctr" eaLnBrk="1" hangingPunct="1">
              <a:buFontTx/>
              <a:buNone/>
            </a:pPr>
            <a:r>
              <a:rPr lang="it-IT" alt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PRESENTAZIONE</a:t>
            </a:r>
          </a:p>
        </p:txBody>
      </p:sp>
      <p:pic>
        <p:nvPicPr>
          <p:cNvPr id="232452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4470" r="74382" b="72942"/>
          <a:stretch>
            <a:fillRect/>
          </a:stretch>
        </p:blipFill>
        <p:spPr bwMode="auto">
          <a:xfrm>
            <a:off x="6516688" y="836613"/>
            <a:ext cx="1584325" cy="863600"/>
          </a:xfr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7" t="34375" r="44858" b="30972"/>
          <a:stretch>
            <a:fillRect/>
          </a:stretch>
        </p:blipFill>
        <p:spPr bwMode="auto">
          <a:xfrm>
            <a:off x="395288" y="3357563"/>
            <a:ext cx="4392612" cy="2376487"/>
          </a:xfrm>
          <a:prstGeom prst="rect">
            <a:avLst/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326231" y="505631"/>
            <a:ext cx="8353425" cy="523220"/>
          </a:xfrm>
          <a:prstGeom prst="rect">
            <a:avLst/>
          </a:prstGeom>
          <a:extLst/>
        </p:spPr>
        <p:txBody>
          <a:bodyPr>
            <a:normAutofit/>
          </a:bodyPr>
          <a:lstStyle>
            <a:lvl1pPr algn="ctr" eaLnBrk="1" hangingPunct="1">
              <a:defRPr lang="it-IT" sz="2800" b="0" dirty="0"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SITI </a:t>
            </a:r>
            <a:r>
              <a:rPr lang="it-IT" alt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NUOVI nel mese di </a:t>
            </a:r>
            <a:r>
              <a:rPr lang="it-IT" altLang="it-IT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Febbraio 2016</a:t>
            </a:r>
            <a:endParaRPr lang="it-IT" alt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33106" y="3212976"/>
            <a:ext cx="8345488" cy="461665"/>
          </a:xfrm>
          <a:prstGeom prst="rect">
            <a:avLst/>
          </a:prstGeom>
          <a:extLst/>
        </p:spPr>
        <p:txBody>
          <a:bodyPr>
            <a:normAutofit/>
          </a:bodyPr>
          <a:lstStyle>
            <a:defPPr>
              <a:defRPr lang="it-IT"/>
            </a:defPPr>
            <a:lvl1pPr algn="ctr" eaLnBrk="1" hangingPunct="1">
              <a:defRPr sz="2400">
                <a:latin typeface="Arial" panose="020B0604020202020204" pitchFamily="34" charset="0"/>
                <a:ea typeface="ＭＳ Ｐゴシック" pitchFamily="-110" charset="-128"/>
                <a:cs typeface="Arial" panose="020B0604020202020204" pitchFamily="34" charset="0"/>
              </a:defRPr>
            </a:lvl1pPr>
            <a:lvl2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ctr" eaLnBrk="1" hangingPunct="1">
              <a:defRPr sz="3200">
                <a:solidFill>
                  <a:srgbClr val="00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500">
                <a:solidFill>
                  <a:srgbClr val="808080"/>
                </a:solidFill>
                <a:latin typeface="Arial" pitchFamily="-110" charset="0"/>
              </a:defRPr>
            </a:lvl9pPr>
          </a:lstStyle>
          <a:p>
            <a:r>
              <a:rPr lang="it-IT" altLang="it-IT" dirty="0"/>
              <a:t>SITI CHIUSI nel mese di </a:t>
            </a:r>
            <a:r>
              <a:rPr lang="it-IT" altLang="it-IT" dirty="0" smtClean="0"/>
              <a:t>Febbraio 2016</a:t>
            </a:r>
            <a:endParaRPr lang="it-IT" altLang="it-IT" dirty="0"/>
          </a:p>
        </p:txBody>
      </p:sp>
      <p:sp>
        <p:nvSpPr>
          <p:cNvPr id="7" name="Rettangolo 6"/>
          <p:cNvSpPr/>
          <p:nvPr/>
        </p:nvSpPr>
        <p:spPr>
          <a:xfrm>
            <a:off x="3797328" y="1196752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  <p:sp>
        <p:nvSpPr>
          <p:cNvPr id="8" name="Rettangolo 7"/>
          <p:cNvSpPr/>
          <p:nvPr/>
        </p:nvSpPr>
        <p:spPr>
          <a:xfrm>
            <a:off x="3793560" y="4181018"/>
            <a:ext cx="119776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it-IT" sz="2000" b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Nessuno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500555"/>
              </p:ext>
            </p:extLst>
          </p:nvPr>
        </p:nvGraphicFramePr>
        <p:xfrm>
          <a:off x="31986" y="528481"/>
          <a:ext cx="9072567" cy="589435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35558"/>
                <a:gridCol w="572547"/>
                <a:gridCol w="576033"/>
                <a:gridCol w="576033"/>
                <a:gridCol w="576033"/>
                <a:gridCol w="576033"/>
                <a:gridCol w="576033"/>
                <a:gridCol w="576033"/>
                <a:gridCol w="576033"/>
                <a:gridCol w="651806"/>
                <a:gridCol w="500260"/>
                <a:gridCol w="579860"/>
                <a:gridCol w="572206"/>
                <a:gridCol w="576033"/>
                <a:gridCol w="576033"/>
                <a:gridCol w="576033"/>
              </a:tblGrid>
              <a:tr h="28583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WEB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TABLETS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0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4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25.273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24.110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837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1.761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110,3%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55,0%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135,2%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33.523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32.943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2.759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200,2%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39,5%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117,8%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34.756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36.193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42.528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1.429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34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36.388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1.250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38.161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42.495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1.445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86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43.848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30.100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1.928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32.340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14.958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1.544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16.856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38.197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1.824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43.083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2.586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43.754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2.735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93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48.823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3.871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53.199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58.796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57.053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-3,0%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1.756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4.520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157,4%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384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558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45,1%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116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260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124,9%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61.052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62.391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9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1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endParaRPr kumimoji="0" lang="it-IT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442.969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22.169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3.128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1.654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469.920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Fatturato in migliaia di euro per DEVICE/STRUMENTO</a:t>
            </a:r>
          </a:p>
        </p:txBody>
      </p:sp>
      <p:sp>
        <p:nvSpPr>
          <p:cNvPr id="438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438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438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98567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321918"/>
              </p:ext>
            </p:extLst>
          </p:nvPr>
        </p:nvGraphicFramePr>
        <p:xfrm>
          <a:off x="107950" y="620688"/>
          <a:ext cx="8891592" cy="560288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70880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  <a:gridCol w="701726"/>
              </a:tblGrid>
              <a:tr h="2777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IMPRESSION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BRAND A TEMPO 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482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0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16.162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17.284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7.216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4.971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-31,1%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2.919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3.943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35,1%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26.198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22.704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24.982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9.012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-16,8%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3.041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3.711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22,0%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34.756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36.193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78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30.445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10.284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26.458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8.119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3.585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38.161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31.081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9.639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3.654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30.774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11.386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3.976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21.641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7.303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32.340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10.218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4.423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2.215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16.856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26.569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10.393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3.353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30.648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11.545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3.985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32.161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10.616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4.226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6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35.862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13.047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4.290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53.199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73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38.866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42.266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16.227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12.471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-23,1%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5.959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7.654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28,4%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61.052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62.391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2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2" marR="45722" marT="45705" marB="4570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314.724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112.981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42.216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469.920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MODALITA’ DI VENDITA</a:t>
            </a:r>
          </a:p>
        </p:txBody>
      </p:sp>
      <p:sp>
        <p:nvSpPr>
          <p:cNvPr id="5355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5356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5357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305037"/>
              </p:ext>
            </p:extLst>
          </p:nvPr>
        </p:nvGraphicFramePr>
        <p:xfrm>
          <a:off x="251521" y="827947"/>
          <a:ext cx="8676034" cy="511952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771532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  <a:gridCol w="878278"/>
              </a:tblGrid>
              <a:tr h="28759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8" marR="45768" marT="45759" marB="4575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BANNER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NEWSLETTER/EMAIL/SMS/MMS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2" marR="45772" marT="45757" marB="4575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561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99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0" marR="45770" marT="45742" marB="4574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16.930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16.759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5.258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4.685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-10,9%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1.443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1.479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22.597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22.380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7.305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8.007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1.723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1.788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28.538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8.804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24.805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7.560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1.962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28.768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8.774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2.449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30.095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8.730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2.341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20.451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6.866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1.790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11.710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2.441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829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25.728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7.856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2.142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28.208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10.218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2.242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29.301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10.010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2.482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7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33.677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11.263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2.378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84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39.527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39.139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12.563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12.692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3.165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3.267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3,2%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33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71" marR="45771" marT="45747" marB="4574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300.809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95.083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4CD6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4CD6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24.245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C3399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C3399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633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633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6333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1 di 2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>
            <a:hlinkClick r:id="rId2"/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11034"/>
              </p:ext>
            </p:extLst>
          </p:nvPr>
        </p:nvGraphicFramePr>
        <p:xfrm>
          <a:off x="288485" y="763852"/>
          <a:ext cx="8676003" cy="512706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58769"/>
                <a:gridCol w="592913"/>
                <a:gridCol w="611174"/>
                <a:gridCol w="630410"/>
                <a:gridCol w="702632"/>
                <a:gridCol w="755569"/>
                <a:gridCol w="720080"/>
                <a:gridCol w="828607"/>
                <a:gridCol w="680732"/>
                <a:gridCol w="615412"/>
                <a:gridCol w="572893"/>
                <a:gridCol w="723251"/>
                <a:gridCol w="683561"/>
              </a:tblGrid>
              <a:tr h="43204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2" marR="45762" marT="45772" marB="45772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CLASSIFIED/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DIRECTORIES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6" marR="45766" marT="45770" marB="4577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100" b="1" i="0" u="none" strike="noStrike" kern="1200" dirty="0" smtClean="0">
                        <a:solidFill>
                          <a:srgbClr val="C00000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ALTRE TIPOLOGIE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5" marR="45725" marT="45729" marB="45729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4" marR="45724" marT="45719" marB="45719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267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4" marR="45764" marT="45755" marB="45755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chemeClr val="accent5">
                              <a:lumMod val="2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 smtClean="0">
                        <a:solidFill>
                          <a:schemeClr val="accent5">
                            <a:lumMod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u="none" strike="noStrike" kern="1200" dirty="0" err="1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%*</a:t>
                      </a:r>
                      <a:endParaRPr lang="it-IT" sz="1600" b="0" i="0" u="none" strike="noStrike" kern="1200" dirty="0" smtClean="0">
                        <a:solidFill>
                          <a:srgbClr val="C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4" marB="45714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74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490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-13,1%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821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2.102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1.964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32,5%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26.296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26.198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15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543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14,4%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1.073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2.657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2.404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30,8%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34.756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36.193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14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3.865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44.306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4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3.271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38.161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3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568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3.815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44.374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14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4.389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46.136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9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411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2.822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32.340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3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1.665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16.856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65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551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4.039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40.315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4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5.026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46.178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453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4.620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47.003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708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5.173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53.199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185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1.039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1.033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-0,5%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1.894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N/A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4.759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4.368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31,6%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61.052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62.391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3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65" marR="45765" marT="45760" marB="4576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6.339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206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43.445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C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469.920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44450"/>
            <a:ext cx="86407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dirty="0"/>
              <a:t>Fatturato in migliaia di euro per OGGETTO/TIPOLOGIA</a:t>
            </a:r>
          </a:p>
        </p:txBody>
      </p:sp>
      <p:sp>
        <p:nvSpPr>
          <p:cNvPr id="735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735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7356" name="CasellaDiTesto 10"/>
          <p:cNvSpPr txBox="1">
            <a:spLocks noChangeArrowheads="1"/>
          </p:cNvSpPr>
          <p:nvPr/>
        </p:nvSpPr>
        <p:spPr bwMode="auto">
          <a:xfrm>
            <a:off x="7235825" y="6623050"/>
            <a:ext cx="129698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it-IT" altLang="it-IT" sz="1100">
                <a:latin typeface="Arial" charset="0"/>
              </a:rPr>
              <a:t>Pagina 2 di 2</a:t>
            </a:r>
          </a:p>
        </p:txBody>
      </p:sp>
      <p:sp>
        <p:nvSpPr>
          <p:cNvPr id="2" name="Rettangolo 1"/>
          <p:cNvSpPr/>
          <p:nvPr/>
        </p:nvSpPr>
        <p:spPr>
          <a:xfrm>
            <a:off x="683568" y="6237312"/>
            <a:ext cx="60486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* La </a:t>
            </a:r>
            <a:r>
              <a:rPr lang="it-IT" dirty="0" err="1"/>
              <a:t>Diff</a:t>
            </a:r>
            <a:r>
              <a:rPr lang="it-IT" dirty="0"/>
              <a:t>% di "Altre tipologie" è calcolata </a:t>
            </a:r>
            <a:r>
              <a:rPr lang="it-IT" dirty="0" smtClean="0"/>
              <a:t>comprendendo </a:t>
            </a:r>
            <a:r>
              <a:rPr lang="it-IT" dirty="0"/>
              <a:t>i valori della tipologia "Native"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874703"/>
              </p:ext>
            </p:extLst>
          </p:nvPr>
        </p:nvGraphicFramePr>
        <p:xfrm>
          <a:off x="180723" y="690116"/>
          <a:ext cx="8711757" cy="561920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79877"/>
                <a:gridCol w="699008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27832"/>
                <a:gridCol w="602554"/>
                <a:gridCol w="602554"/>
                <a:gridCol w="602554"/>
                <a:gridCol w="602554"/>
              </a:tblGrid>
              <a:tr h="2422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FF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it-IT" sz="1200" b="0" i="0" u="none" strike="noStrike" dirty="0">
                        <a:solidFill>
                          <a:srgbClr val="00B05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007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</a:t>
                      </a:r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  <a:p>
                      <a:pPr algn="ctr" rtl="0" fontAlgn="ctr"/>
                      <a:r>
                        <a:rPr lang="it-IT" sz="13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Podcasting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video/Video Banner 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ADV</a:t>
                      </a:r>
                      <a:b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u="none" strike="noStrike" dirty="0" err="1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u="none" strike="noStrike" dirty="0" smtClean="0">
                          <a:solidFill>
                            <a:srgbClr val="0D972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0" i="0" u="none" strike="noStrike" dirty="0">
                        <a:solidFill>
                          <a:srgbClr val="0D972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722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err="1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300" u="none" strike="noStrike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u="none" strike="noStrike" kern="1200" dirty="0" smtClean="0">
                          <a:solidFill>
                            <a:srgbClr val="0D9727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it-IT" sz="1300" b="0" i="0" u="none" strike="noStrike" kern="1200" dirty="0">
                        <a:solidFill>
                          <a:srgbClr val="0D9727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/>
                </a:tc>
              </a:tr>
              <a:tr h="3083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2.164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1.218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-43,7%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3.094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3.467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12,1%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5.258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4.685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-10,9%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26,0%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2.680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2.272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-15,2%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4.625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5.735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24,0%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7.305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8.007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36,7%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28,4%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63,3%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71,6%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3.617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5.187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8.804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41,1%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58,9%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2.769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4.791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7.560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2.857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5.917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8.774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3.059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5.671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8.730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65,0%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2.094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4.772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6.866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30,5%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69,5%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kern="1200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Ago.</a:t>
                      </a: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884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1.557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2.441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3.045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4.810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7.856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3.817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6.400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10.218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37,4%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62,6%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72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3.382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6.628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10.010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33,8%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66,2%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05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4.171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7.092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11.263 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37,0%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63,0%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4553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4.844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3.489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-28,0%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7.719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9.202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19,2%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12.563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12.692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1,0%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38,6%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27,5%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61,4%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72,5%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726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2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</a:t>
                      </a:r>
                      <a:endParaRPr kumimoji="0" lang="it-IT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34.540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60.543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B05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95.083 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36,3%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63,7%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179388" y="-26988"/>
            <a:ext cx="8640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2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500" dirty="0"/>
              <a:t>Fatturato VIDEO per mese </a:t>
            </a:r>
            <a:r>
              <a:rPr lang="it-IT" altLang="it-IT" sz="1500" dirty="0" smtClean="0"/>
              <a:t>a Febbraio 2016 </a:t>
            </a:r>
            <a:r>
              <a:rPr lang="it-IT" altLang="it-IT" sz="1500" dirty="0"/>
              <a:t>in valore assoluto e percentuale suddiviso per le tipologie </a:t>
            </a:r>
            <a:r>
              <a:rPr lang="it-IT" altLang="it-IT" sz="1500" dirty="0" err="1"/>
              <a:t>Podcasting</a:t>
            </a:r>
            <a:r>
              <a:rPr lang="it-IT" altLang="it-IT" sz="1500" dirty="0"/>
              <a:t> video/Video Banner e </a:t>
            </a:r>
            <a:r>
              <a:rPr lang="it-IT" altLang="it-IT" sz="1500" dirty="0" err="1"/>
              <a:t>Pre</a:t>
            </a:r>
            <a:r>
              <a:rPr lang="it-IT" altLang="it-IT" sz="1500" dirty="0"/>
              <a:t>-</a:t>
            </a:r>
            <a:r>
              <a:rPr lang="it-IT" altLang="it-IT" sz="1500" dirty="0" err="1"/>
              <a:t>Mid</a:t>
            </a:r>
            <a:r>
              <a:rPr lang="it-IT" altLang="it-IT" sz="1500" dirty="0"/>
              <a:t>-Post </a:t>
            </a:r>
            <a:r>
              <a:rPr lang="it-IT" altLang="it-IT" sz="1500" dirty="0" err="1"/>
              <a:t>Roll</a:t>
            </a:r>
            <a:r>
              <a:rPr lang="it-IT" altLang="it-IT" sz="1500" dirty="0"/>
              <a:t> </a:t>
            </a:r>
          </a:p>
        </p:txBody>
      </p:sp>
      <p:sp>
        <p:nvSpPr>
          <p:cNvPr id="8463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8464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8465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87625" y="96838"/>
            <a:ext cx="6752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algn="ctr" eaLnBrk="1" hangingPunct="1">
              <a:spcBef>
                <a:spcPct val="50000"/>
              </a:spcBef>
              <a:buClrTx/>
              <a:buFontTx/>
              <a:buNone/>
              <a:defRPr sz="15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Verdana" pitchFamily="34" charset="0"/>
              </a:defRPr>
            </a:lvl9pPr>
          </a:lstStyle>
          <a:p>
            <a:r>
              <a:rPr lang="it-IT" altLang="it-IT" sz="1800" dirty="0"/>
              <a:t>Trend del fatturato VIDEO per le </a:t>
            </a:r>
            <a:r>
              <a:rPr lang="it-IT" altLang="it-IT" sz="1800" dirty="0" smtClean="0"/>
              <a:t>tipologie </a:t>
            </a:r>
            <a:r>
              <a:rPr lang="it-IT" altLang="it-IT" sz="1800" dirty="0" err="1" smtClean="0"/>
              <a:t>Podcasting</a:t>
            </a:r>
            <a:r>
              <a:rPr lang="it-IT" altLang="it-IT" sz="1800" dirty="0" smtClean="0"/>
              <a:t> </a:t>
            </a:r>
            <a:r>
              <a:rPr lang="it-IT" altLang="it-IT" sz="1800" dirty="0"/>
              <a:t>video/Video Banner e </a:t>
            </a:r>
            <a:r>
              <a:rPr lang="it-IT" altLang="it-IT" sz="1800" dirty="0" err="1"/>
              <a:t>Pre</a:t>
            </a:r>
            <a:r>
              <a:rPr lang="it-IT" altLang="it-IT" sz="1800" dirty="0"/>
              <a:t>-</a:t>
            </a:r>
            <a:r>
              <a:rPr lang="it-IT" altLang="it-IT" sz="1800" dirty="0" err="1"/>
              <a:t>Mid</a:t>
            </a:r>
            <a:r>
              <a:rPr lang="it-IT" altLang="it-IT" sz="1800" dirty="0"/>
              <a:t>-Post </a:t>
            </a:r>
            <a:r>
              <a:rPr lang="it-IT" altLang="it-IT" sz="1800" dirty="0" err="1"/>
              <a:t>Roll</a:t>
            </a:r>
            <a:r>
              <a:rPr lang="it-IT" altLang="it-IT" sz="1800" dirty="0"/>
              <a:t> 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467545" y="980728"/>
            <a:ext cx="8177015" cy="5112568"/>
            <a:chOff x="467545" y="980728"/>
            <a:chExt cx="8177015" cy="5112568"/>
          </a:xfrm>
        </p:grpSpPr>
        <p:sp>
          <p:nvSpPr>
            <p:cNvPr id="7" name="CasellaDiTesto 6"/>
            <p:cNvSpPr txBox="1"/>
            <p:nvPr/>
          </p:nvSpPr>
          <p:spPr bwMode="auto">
            <a:xfrm>
              <a:off x="3784975" y="980728"/>
              <a:ext cx="808209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2015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 bwMode="auto">
            <a:xfrm>
              <a:off x="7596336" y="980728"/>
              <a:ext cx="792088" cy="2923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it-IT" sz="13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2016</a:t>
              </a:r>
              <a:endParaRPr lang="it-IT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9" name="Grafico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54180362"/>
                </p:ext>
              </p:extLst>
            </p:nvPr>
          </p:nvGraphicFramePr>
          <p:xfrm>
            <a:off x="467545" y="1273116"/>
            <a:ext cx="8140688" cy="4820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6" name="Connettore 1 15"/>
            <p:cNvCxnSpPr/>
            <p:nvPr/>
          </p:nvCxnSpPr>
          <p:spPr bwMode="auto">
            <a:xfrm>
              <a:off x="1156560" y="3372758"/>
              <a:ext cx="7488000" cy="0"/>
            </a:xfrm>
            <a:prstGeom prst="line">
              <a:avLst/>
            </a:prstGeom>
            <a:noFill/>
            <a:ln w="38100" cap="flat" cmpd="sng" algn="ctr">
              <a:solidFill>
                <a:schemeClr val="accent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8"/>
          <p:cNvSpPr>
            <a:spLocks noChangeArrowheads="1"/>
          </p:cNvSpPr>
          <p:nvPr/>
        </p:nvSpPr>
        <p:spPr bwMode="auto">
          <a:xfrm>
            <a:off x="3668713" y="1984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600">
              <a:latin typeface="Arial" charset="0"/>
            </a:endParaRPr>
          </a:p>
        </p:txBody>
      </p:sp>
      <p:sp>
        <p:nvSpPr>
          <p:cNvPr id="12291" name="Rectangle 89"/>
          <p:cNvSpPr>
            <a:spLocks noChangeArrowheads="1"/>
          </p:cNvSpPr>
          <p:nvPr/>
        </p:nvSpPr>
        <p:spPr bwMode="auto">
          <a:xfrm>
            <a:off x="3921125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2292" name="Rectangle 90"/>
          <p:cNvSpPr>
            <a:spLocks noChangeArrowheads="1"/>
          </p:cNvSpPr>
          <p:nvPr/>
        </p:nvSpPr>
        <p:spPr bwMode="auto">
          <a:xfrm>
            <a:off x="3935413" y="260350"/>
            <a:ext cx="1841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endParaRPr lang="en-US" altLang="it-IT" sz="1100">
              <a:latin typeface="Arial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52413" y="44624"/>
            <a:ext cx="86407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Char char="•"/>
              <a:defRPr sz="22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Char char="–"/>
              <a:defRPr sz="28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Ranking per fascia di fatturato totale (per 1.000)  - Crescita %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215900" y="6489572"/>
            <a:ext cx="8820150" cy="3063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N.B. I valori sono stati calcolati partendo dai fatturati netti pubblicitari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2015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2016 (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esclusa la "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Keywords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Search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adv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") delle Aziende che dichiarano i propri dati all'Osservatorio FCP Assointernet.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723226"/>
              </p:ext>
            </p:extLst>
          </p:nvPr>
        </p:nvGraphicFramePr>
        <p:xfrm>
          <a:off x="755577" y="764704"/>
          <a:ext cx="7632847" cy="3928521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1080119"/>
                <a:gridCol w="792088"/>
                <a:gridCol w="792088"/>
                <a:gridCol w="864096"/>
                <a:gridCol w="792088"/>
                <a:gridCol w="864096"/>
                <a:gridCol w="792088"/>
                <a:gridCol w="792088"/>
                <a:gridCol w="864096"/>
              </a:tblGrid>
              <a:tr h="86409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 smtClean="0">
                          <a:effectLst/>
                        </a:rPr>
                        <a:t>Fascia di Fatturato </a:t>
                      </a:r>
                    </a:p>
                    <a:p>
                      <a:pPr algn="l" rtl="0" fontAlgn="ctr"/>
                      <a:r>
                        <a:rPr lang="it-IT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2015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A:</a:t>
                      </a:r>
                      <a:b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40.000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B:</a:t>
                      </a:r>
                      <a:b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40.000 - 20.000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C:</a:t>
                      </a:r>
                      <a:b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20.000 - 9.000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D:</a:t>
                      </a:r>
                      <a:b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9.000 - 7.000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E:</a:t>
                      </a:r>
                      <a:b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7.000 - 5.000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F:</a:t>
                      </a:r>
                      <a:b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5.000 - 2.000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GRUPPO G:</a:t>
                      </a:r>
                      <a:b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2.000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 smtClean="0">
                          <a:effectLst/>
                        </a:rPr>
                        <a:t>Tot. Mese 2016</a:t>
                      </a:r>
                    </a:p>
                    <a:p>
                      <a:pPr algn="ctr" rtl="0" fontAlgn="ctr"/>
                      <a:r>
                        <a:rPr lang="it-IT" sz="1200" u="none" strike="noStrike" dirty="0" smtClean="0">
                          <a:effectLst/>
                        </a:rPr>
                        <a:t> Valore </a:t>
                      </a:r>
                      <a:r>
                        <a:rPr lang="it-IT" sz="1200" u="none" strike="noStrike" dirty="0">
                          <a:effectLst/>
                        </a:rPr>
                        <a:t>%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629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 smtClean="0">
                          <a:effectLst/>
                        </a:rPr>
                        <a:t>N° Aziende Dichiaranti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99CC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FFC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CC3399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D9727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>
                          <a:solidFill>
                            <a:srgbClr val="00B0F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it-IT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863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MESE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CRESCITA % DEL FATTURATO </a:t>
                      </a:r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it-IT" sz="1200" b="1" u="none" strike="noStrike" dirty="0" smtClean="0">
                          <a:effectLst/>
                          <a:latin typeface="+mn-lt"/>
                        </a:rPr>
                        <a:t>PER MESE </a:t>
                      </a:r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2016 SUL 2015 </a:t>
                      </a:r>
                    </a:p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DELLE </a:t>
                      </a:r>
                      <a:r>
                        <a:rPr lang="it-IT" sz="1200" u="none" strike="noStrike" dirty="0">
                          <a:effectLst/>
                          <a:latin typeface="+mn-lt"/>
                        </a:rPr>
                        <a:t>AZIENDE DELLA FASCIA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9603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Gennaio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3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4,1%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039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MESE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PESO DEL FATTURATO  </a:t>
                      </a:r>
                      <a:r>
                        <a:rPr lang="it-IT" sz="1200" b="1" u="none" strike="noStrike" dirty="0" smtClean="0">
                          <a:effectLst/>
                          <a:latin typeface="+mn-lt"/>
                        </a:rPr>
                        <a:t>PER MESE</a:t>
                      </a:r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 DELLE AZIENDE </a:t>
                      </a:r>
                    </a:p>
                    <a:p>
                      <a:pPr algn="ctr" fontAlgn="ctr"/>
                      <a:r>
                        <a:rPr lang="it-IT" sz="1200" u="none" strike="noStrike" dirty="0" smtClean="0">
                          <a:effectLst/>
                          <a:latin typeface="+mn-lt"/>
                        </a:rPr>
                        <a:t>DELLA FASCIA SUL TOTALE FATTURATO 2016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495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u="none" strike="noStrike" dirty="0">
                          <a:effectLst/>
                        </a:rPr>
                        <a:t>Gennaio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957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Febbraio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612A8A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99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CC339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D9727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0" i="0" u="none" strike="noStrike" kern="1200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100,0%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05113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7" grpId="0" autoUpdateAnimBg="0"/>
    </p:bldLst>
  </p:timing>
</p:sld>
</file>

<file path=ppt/theme/theme1.xml><?xml version="1.0" encoding="utf-8"?>
<a:theme xmlns:a="http://schemas.openxmlformats.org/drawingml/2006/main" name="1_Default Design">
  <a:themeElements>
    <a:clrScheme name="1_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1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15456</TotalTime>
  <Words>1753</Words>
  <Application>Microsoft Office PowerPoint</Application>
  <PresentationFormat>Presentazione su schermo (4:3)</PresentationFormat>
  <Paragraphs>1162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3" baseType="lpstr">
      <vt:lpstr>1_Default Design</vt:lpstr>
      <vt:lpstr>Personalizza struttura</vt:lpstr>
      <vt:lpstr> PRESENTAZIONE  DATI FEBBRAIO 2016 OSSERVATORIO FCP- ASSOINTERNET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Reply Consulting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Dati Mensili Osservatorio Stampa</dc:title>
  <dc:creator>FCP</dc:creator>
  <cp:lastModifiedBy>Selvaggi Laura</cp:lastModifiedBy>
  <cp:revision>1659</cp:revision>
  <cp:lastPrinted>2016-03-22T11:57:21Z</cp:lastPrinted>
  <dcterms:created xsi:type="dcterms:W3CDTF">2006-03-29T09:09:15Z</dcterms:created>
  <dcterms:modified xsi:type="dcterms:W3CDTF">2016-03-22T12:00:25Z</dcterms:modified>
</cp:coreProperties>
</file>